
<file path=[Content_Types].xml><?xml version="1.0" encoding="utf-8"?>
<Types xmlns="http://schemas.openxmlformats.org/package/2006/content-types">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media/image1.png>
</file>

<file path=ppt/notesMasters/_rels/notesMaster1.xml.rels><?xml version="1.0" encoding="UTF-8" standalone="yes"?><Relationships xmlns="http://schemas.openxmlformats.org/package/2006/relationships"><Relationship Id="rId1" Type="http://schemas.openxmlformats.org/officeDocument/2006/relationships/theme" Target="../theme/theme3.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16: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1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1.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2.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notesSlide" Target="../notesSlides/notesSlide1.xml"/><Relationship Id="rId3" Type="http://schemas.openxmlformats.org/officeDocument/2006/relationships/image" Target="../media/image1.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sp>
        <p:nvSpPr>
          <p:cNvPr id="414" name="Google Shape;414;p16"/>
          <p:cNvSpPr txBox="1"/>
          <p:nvPr/>
        </p:nvSpPr>
        <p:spPr>
          <a:xfrm>
            <a:off x="188700" y="1533300"/>
            <a:ext cx="3697500" cy="285000"/>
          </a:xfrm>
          <a:prstGeom prst="rect">
            <a:avLst/>
          </a:prstGeom>
          <a:noFill/>
          <a:ln>
            <a:noFill/>
          </a:ln>
        </p:spPr>
        <p:txBody>
          <a:bodyPr anchorCtr="0" anchor="t" bIns="91425" lIns="91425" spcFirstLastPara="1" rIns="91425" wrap="square" tIns="91425">
            <a:noAutofit/>
          </a:bodyPr>
          <a:lstStyle/>
          <a:p>
            <a:pPr indent="0" lvl="0" marL="0" rtl="0" algn="l">
              <a:lnSpc>
                <a:spcPct val="85000"/>
              </a:lnSpc>
              <a:spcBef>
                <a:spcPts val="0"/>
              </a:spcBef>
              <a:spcAft>
                <a:spcPts val="0"/>
              </a:spcAft>
              <a:buSzPts val="852"/>
              <a:buNone/>
            </a:pPr>
            <a:r>
              <a:rPr lang="en" sz="1375">
                <a:latin typeface="Google Sans SemiBold"/>
                <a:ea typeface="Google Sans SemiBold"/>
                <a:cs typeface="Google Sans SemiBold"/>
                <a:sym typeface="Google Sans SemiBold"/>
              </a:rPr>
              <a:t>Project Overview</a:t>
            </a:r>
            <a:endParaRPr sz="1375">
              <a:solidFill>
                <a:srgbClr val="000000"/>
              </a:solidFill>
              <a:latin typeface="Google Sans SemiBold"/>
              <a:ea typeface="Google Sans SemiBold"/>
              <a:cs typeface="Google Sans SemiBold"/>
              <a:sym typeface="Google Sans SemiBold"/>
            </a:endParaRPr>
          </a:p>
        </p:txBody>
      </p:sp>
      <p:sp>
        <p:nvSpPr>
          <p:cNvPr id="415" name="Google Shape;415;p16"/>
          <p:cNvSpPr txBox="1"/>
          <p:nvPr/>
        </p:nvSpPr>
        <p:spPr>
          <a:xfrm>
            <a:off x="287625" y="1859125"/>
            <a:ext cx="7309500" cy="743400"/>
          </a:xfrm>
          <a:prstGeom prst="rect">
            <a:avLst/>
          </a:prstGeom>
          <a:noFill/>
          <a:ln>
            <a:noFill/>
          </a:ln>
        </p:spPr>
        <p:txBody>
          <a:bodyPr anchorCtr="0" anchor="t" bIns="91425" lIns="91425" spcFirstLastPara="1" rIns="91425" wrap="square" tIns="91425">
            <a:spAutoFit/>
          </a:bodyPr>
          <a:lstStyle/>
          <a:p>
            <a:pPr indent="0" lvl="0" marL="0" rtl="0" algn="l">
              <a:lnSpc>
                <a:spcPct val="115000"/>
              </a:lnSpc>
              <a:spcBef>
                <a:spcPts val="0"/>
              </a:spcBef>
              <a:spcAft>
                <a:spcPts val="0"/>
              </a:spcAft>
              <a:buNone/>
            </a:pPr>
            <a:r>
              <a:rPr lang="en" sz="1100">
                <a:solidFill>
                  <a:schemeClr val="accent2"/>
                </a:solidFill>
                <a:latin typeface="Google Sans"/>
                <a:ea typeface="Google Sans"/>
                <a:cs typeface="Google Sans"/>
                <a:sym typeface="Google Sans"/>
              </a:rPr>
              <a:t>The NYC Taxi &amp; Limousine Commission has contracted with Automatidata to build a regression model that predicts taxi cab ride fares. In this part of the project, the data needs to be analyzed, explored, cleaned and structured prior to any modeling.</a:t>
            </a:r>
            <a:endParaRPr>
              <a:solidFill>
                <a:schemeClr val="dk2"/>
              </a:solidFill>
            </a:endParaRPr>
          </a:p>
        </p:txBody>
      </p:sp>
      <p:pic>
        <p:nvPicPr>
          <p:cNvPr id="416" name="Google Shape;416;p16"/>
          <p:cNvPicPr preferRelativeResize="0"/>
          <p:nvPr>
            <p:ph idx="2" type="pic"/>
          </p:nvPr>
        </p:nvPicPr>
        <p:blipFill rotWithShape="1">
          <a:blip r:embed="rId3">
            <a:alphaModFix/>
          </a:blip>
          <a:srcRect b="0" l="0" r="-2009" t="0"/>
          <a:stretch/>
        </p:blipFill>
        <p:spPr>
          <a:xfrm>
            <a:off x="3570275" y="3460325"/>
            <a:ext cx="4026849" cy="2473207"/>
          </a:xfrm>
          <a:prstGeom prst="rect">
            <a:avLst/>
          </a:prstGeom>
        </p:spPr>
      </p:pic>
      <p:sp>
        <p:nvSpPr>
          <p:cNvPr id="417" name="Google Shape;417;p16"/>
          <p:cNvSpPr txBox="1"/>
          <p:nvPr/>
        </p:nvSpPr>
        <p:spPr>
          <a:xfrm>
            <a:off x="4060275" y="5956025"/>
            <a:ext cx="3035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NYC TLC data plotting variables for Total Distance and Total Amount</a:t>
            </a:r>
            <a:endParaRPr i="1" sz="1100">
              <a:solidFill>
                <a:srgbClr val="000000"/>
              </a:solidFill>
              <a:latin typeface="Lato"/>
              <a:ea typeface="Lato"/>
              <a:cs typeface="Lato"/>
              <a:sym typeface="Lato"/>
            </a:endParaRPr>
          </a:p>
        </p:txBody>
      </p:sp>
      <p:grpSp>
        <p:nvGrpSpPr>
          <p:cNvPr id="418" name="Google Shape;418;p16"/>
          <p:cNvGrpSpPr/>
          <p:nvPr/>
        </p:nvGrpSpPr>
        <p:grpSpPr>
          <a:xfrm>
            <a:off x="188700" y="665125"/>
            <a:ext cx="7430100" cy="771300"/>
            <a:chOff x="188700" y="665125"/>
            <a:chExt cx="7430100" cy="771300"/>
          </a:xfrm>
        </p:grpSpPr>
        <p:sp>
          <p:nvSpPr>
            <p:cNvPr id="419" name="Google Shape;419;p16"/>
            <p:cNvSpPr txBox="1"/>
            <p:nvPr/>
          </p:nvSpPr>
          <p:spPr>
            <a:xfrm>
              <a:off x="188700" y="665125"/>
              <a:ext cx="74301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Exploratory Data Analysis of New York City TLC Data</a:t>
              </a:r>
              <a:endParaRPr sz="1900">
                <a:solidFill>
                  <a:srgbClr val="000000"/>
                </a:solidFill>
                <a:latin typeface="Google Sans SemiBold"/>
                <a:ea typeface="Google Sans SemiBold"/>
                <a:cs typeface="Google Sans SemiBold"/>
                <a:sym typeface="Google Sans SemiBold"/>
              </a:endParaRPr>
            </a:p>
          </p:txBody>
        </p:sp>
        <p:sp>
          <p:nvSpPr>
            <p:cNvPr id="420" name="Google Shape;420;p16"/>
            <p:cNvSpPr txBox="1"/>
            <p:nvPr/>
          </p:nvSpPr>
          <p:spPr>
            <a:xfrm>
              <a:off x="188700" y="1036225"/>
              <a:ext cx="4689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1200"/>
                </a:spcAft>
                <a:buNone/>
              </a:pPr>
              <a:r>
                <a:rPr b="1" lang="en">
                  <a:latin typeface="Roboto"/>
                  <a:ea typeface="Roboto"/>
                  <a:cs typeface="Roboto"/>
                  <a:sym typeface="Roboto"/>
                </a:rPr>
                <a:t>Executive Summary Report</a:t>
              </a:r>
              <a:r>
                <a:rPr lang="en">
                  <a:latin typeface="Roboto"/>
                  <a:ea typeface="Roboto"/>
                  <a:cs typeface="Roboto"/>
                  <a:sym typeface="Roboto"/>
                </a:rPr>
                <a:t> by Automatidata</a:t>
              </a:r>
              <a:endParaRPr>
                <a:solidFill>
                  <a:srgbClr val="000000"/>
                </a:solidFill>
                <a:latin typeface="Roboto"/>
                <a:ea typeface="Roboto"/>
                <a:cs typeface="Roboto"/>
                <a:sym typeface="Roboto"/>
              </a:endParaRPr>
            </a:p>
          </p:txBody>
        </p:sp>
      </p:grpSp>
      <p:sp>
        <p:nvSpPr>
          <p:cNvPr id="421" name="Google Shape;421;p16"/>
          <p:cNvSpPr txBox="1"/>
          <p:nvPr/>
        </p:nvSpPr>
        <p:spPr>
          <a:xfrm>
            <a:off x="231450" y="3907575"/>
            <a:ext cx="2958600" cy="51795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b="1" lang="en" sz="1100">
                <a:solidFill>
                  <a:schemeClr val="dk2"/>
                </a:solidFill>
                <a:latin typeface="Google Sans"/>
                <a:ea typeface="Google Sans"/>
                <a:cs typeface="Google Sans"/>
                <a:sym typeface="Google Sans"/>
              </a:rPr>
              <a:t>The Problem: </a:t>
            </a:r>
            <a:r>
              <a:rPr lang="en" sz="1100">
                <a:solidFill>
                  <a:schemeClr val="dk2"/>
                </a:solidFill>
                <a:latin typeface="Google Sans"/>
                <a:ea typeface="Google Sans"/>
                <a:cs typeface="Google Sans"/>
                <a:sym typeface="Google Sans"/>
              </a:rPr>
              <a:t>After running the Exploratory Data Analysis of New York City TLC Data, it clear that some data are prone to be obstacle for accurate ride fare prediction. Eventhough trips have the amount, the distance is only “0”. Therefore, these anomalies or outliers need to be factored into the algorithm or removed completely.</a:t>
            </a:r>
            <a:endParaRPr sz="1100">
              <a:solidFill>
                <a:schemeClr val="dk2"/>
              </a:solidFill>
              <a:latin typeface="Google Sans"/>
              <a:ea typeface="Google Sans"/>
              <a:cs typeface="Google Sans"/>
              <a:sym typeface="Google Sans"/>
            </a:endParaRPr>
          </a:p>
          <a:p>
            <a:pPr indent="0" lvl="0" marL="0" rtl="0" algn="just">
              <a:lnSpc>
                <a:spcPct val="150000"/>
              </a:lnSpc>
              <a:spcBef>
                <a:spcPts val="0"/>
              </a:spcBef>
              <a:spcAft>
                <a:spcPts val="0"/>
              </a:spcAft>
              <a:buNone/>
            </a:pPr>
            <a:r>
              <a:t/>
            </a:r>
            <a:endParaRPr sz="1100">
              <a:solidFill>
                <a:schemeClr val="dk2"/>
              </a:solidFill>
              <a:latin typeface="Google Sans"/>
              <a:ea typeface="Google Sans"/>
              <a:cs typeface="Google Sans"/>
              <a:sym typeface="Google Sans"/>
            </a:endParaRPr>
          </a:p>
          <a:p>
            <a:pPr indent="0" lvl="0" marL="0" rtl="0" algn="just">
              <a:lnSpc>
                <a:spcPct val="150000"/>
              </a:lnSpc>
              <a:spcBef>
                <a:spcPts val="0"/>
              </a:spcBef>
              <a:spcAft>
                <a:spcPts val="0"/>
              </a:spcAft>
              <a:buNone/>
            </a:pPr>
            <a:r>
              <a:rPr b="1" lang="en" sz="1100">
                <a:solidFill>
                  <a:schemeClr val="dk2"/>
                </a:solidFill>
                <a:latin typeface="Google Sans"/>
                <a:ea typeface="Google Sans"/>
                <a:cs typeface="Google Sans"/>
                <a:sym typeface="Google Sans"/>
              </a:rPr>
              <a:t>Proposed Solution: </a:t>
            </a:r>
            <a:r>
              <a:rPr lang="en" sz="1100">
                <a:solidFill>
                  <a:schemeClr val="dk2"/>
                </a:solidFill>
                <a:latin typeface="Google Sans"/>
                <a:ea typeface="Google Sans"/>
                <a:cs typeface="Google Sans"/>
                <a:sym typeface="Google Sans"/>
              </a:rPr>
              <a:t>We recommend to remove the outliers with the distance data of “0”.</a:t>
            </a:r>
            <a:endParaRPr sz="1100">
              <a:solidFill>
                <a:schemeClr val="dk2"/>
              </a:solidFill>
              <a:latin typeface="Google Sans"/>
              <a:ea typeface="Google Sans"/>
              <a:cs typeface="Google Sans"/>
              <a:sym typeface="Google Sans"/>
            </a:endParaRPr>
          </a:p>
          <a:p>
            <a:pPr indent="0" lvl="0" marL="0" rtl="0" algn="just">
              <a:lnSpc>
                <a:spcPct val="150000"/>
              </a:lnSpc>
              <a:spcBef>
                <a:spcPts val="0"/>
              </a:spcBef>
              <a:spcAft>
                <a:spcPts val="0"/>
              </a:spcAft>
              <a:buNone/>
            </a:pPr>
            <a:r>
              <a:t/>
            </a:r>
            <a:endParaRPr sz="1100">
              <a:solidFill>
                <a:schemeClr val="dk2"/>
              </a:solidFill>
              <a:latin typeface="Google Sans"/>
              <a:ea typeface="Google Sans"/>
              <a:cs typeface="Google Sans"/>
              <a:sym typeface="Google Sans"/>
            </a:endParaRPr>
          </a:p>
          <a:p>
            <a:pPr indent="0" lvl="0" marL="0" rtl="0" algn="just">
              <a:lnSpc>
                <a:spcPct val="150000"/>
              </a:lnSpc>
              <a:spcBef>
                <a:spcPts val="0"/>
              </a:spcBef>
              <a:spcAft>
                <a:spcPts val="0"/>
              </a:spcAft>
              <a:buNone/>
            </a:pPr>
            <a:r>
              <a:rPr b="1" lang="en" sz="1100">
                <a:solidFill>
                  <a:schemeClr val="dk2"/>
                </a:solidFill>
                <a:latin typeface="Google Sans"/>
                <a:ea typeface="Google Sans"/>
                <a:cs typeface="Google Sans"/>
                <a:sym typeface="Google Sans"/>
              </a:rPr>
              <a:t>Key to Success: </a:t>
            </a:r>
            <a:endParaRPr sz="1100">
              <a:solidFill>
                <a:schemeClr val="dk2"/>
              </a:solidFill>
              <a:latin typeface="Google Sans"/>
              <a:ea typeface="Google Sans"/>
              <a:cs typeface="Google Sans"/>
              <a:sym typeface="Google Sans"/>
            </a:endParaRPr>
          </a:p>
          <a:p>
            <a:pPr indent="-298450" lvl="0" marL="457200" rtl="0" algn="just">
              <a:lnSpc>
                <a:spcPct val="150000"/>
              </a:lnSpc>
              <a:spcBef>
                <a:spcPts val="0"/>
              </a:spcBef>
              <a:spcAft>
                <a:spcPts val="0"/>
              </a:spcAft>
              <a:buClr>
                <a:schemeClr val="dk2"/>
              </a:buClr>
              <a:buSzPts val="1100"/>
              <a:buFont typeface="Google Sans"/>
              <a:buChar char="●"/>
            </a:pPr>
            <a:r>
              <a:rPr lang="en" sz="1100">
                <a:solidFill>
                  <a:schemeClr val="dk2"/>
                </a:solidFill>
                <a:latin typeface="Google Sans"/>
                <a:ea typeface="Google Sans"/>
                <a:cs typeface="Google Sans"/>
                <a:sym typeface="Google Sans"/>
              </a:rPr>
              <a:t>Ensuring with the stakeholders that the sample data provided is accurate.</a:t>
            </a:r>
            <a:endParaRPr sz="1100">
              <a:solidFill>
                <a:schemeClr val="dk2"/>
              </a:solidFill>
              <a:latin typeface="Google Sans"/>
              <a:ea typeface="Google Sans"/>
              <a:cs typeface="Google Sans"/>
              <a:sym typeface="Google Sans"/>
            </a:endParaRPr>
          </a:p>
          <a:p>
            <a:pPr indent="-298450" lvl="0" marL="457200" rtl="0" algn="just">
              <a:lnSpc>
                <a:spcPct val="150000"/>
              </a:lnSpc>
              <a:spcBef>
                <a:spcPts val="0"/>
              </a:spcBef>
              <a:spcAft>
                <a:spcPts val="0"/>
              </a:spcAft>
              <a:buClr>
                <a:schemeClr val="dk2"/>
              </a:buClr>
              <a:buSzPts val="1100"/>
              <a:buFont typeface="Google Sans"/>
              <a:buChar char="●"/>
            </a:pPr>
            <a:r>
              <a:rPr lang="en" sz="1100">
                <a:solidFill>
                  <a:schemeClr val="dk2"/>
                </a:solidFill>
                <a:latin typeface="Google Sans"/>
                <a:ea typeface="Google Sans"/>
                <a:cs typeface="Google Sans"/>
                <a:sym typeface="Google Sans"/>
              </a:rPr>
              <a:t>Plan for handling the other outliers, such as low trips</a:t>
            </a:r>
            <a:endParaRPr sz="1100">
              <a:solidFill>
                <a:schemeClr val="dk2"/>
              </a:solidFill>
              <a:latin typeface="Google Sans"/>
              <a:ea typeface="Google Sans"/>
              <a:cs typeface="Google Sans"/>
              <a:sym typeface="Google Sans"/>
            </a:endParaRPr>
          </a:p>
          <a:p>
            <a:pPr indent="0" lvl="0" marL="0" rtl="0" algn="just">
              <a:lnSpc>
                <a:spcPct val="150000"/>
              </a:lnSpc>
              <a:spcBef>
                <a:spcPts val="0"/>
              </a:spcBef>
              <a:spcAft>
                <a:spcPts val="0"/>
              </a:spcAft>
              <a:buNone/>
            </a:pPr>
            <a:r>
              <a:t/>
            </a:r>
            <a:endParaRPr sz="1100">
              <a:solidFill>
                <a:schemeClr val="dk2"/>
              </a:solidFill>
              <a:latin typeface="Google Sans"/>
              <a:ea typeface="Google Sans"/>
              <a:cs typeface="Google Sans"/>
              <a:sym typeface="Google Sans"/>
            </a:endParaRPr>
          </a:p>
        </p:txBody>
      </p:sp>
      <p:sp>
        <p:nvSpPr>
          <p:cNvPr id="422" name="Google Shape;422;p16"/>
          <p:cNvSpPr txBox="1"/>
          <p:nvPr/>
        </p:nvSpPr>
        <p:spPr>
          <a:xfrm>
            <a:off x="3389675" y="7674800"/>
            <a:ext cx="4074300" cy="1623900"/>
          </a:xfrm>
          <a:prstGeom prst="rect">
            <a:avLst/>
          </a:prstGeom>
          <a:noFill/>
          <a:ln>
            <a:noFill/>
          </a:ln>
        </p:spPr>
        <p:txBody>
          <a:bodyPr anchorCtr="0" anchor="t" bIns="91425" lIns="91425" spcFirstLastPara="1" rIns="91425" wrap="square" tIns="91425">
            <a:spAutoFit/>
          </a:bodyPr>
          <a:lstStyle/>
          <a:p>
            <a:pPr indent="-298450" lvl="0" marL="457200" rtl="0" algn="just">
              <a:lnSpc>
                <a:spcPct val="150000"/>
              </a:lnSpc>
              <a:spcBef>
                <a:spcPts val="0"/>
              </a:spcBef>
              <a:spcAft>
                <a:spcPts val="0"/>
              </a:spcAft>
              <a:buClr>
                <a:schemeClr val="dk2"/>
              </a:buClr>
              <a:buSzPts val="1100"/>
              <a:buFont typeface="Google Sans"/>
              <a:buChar char="●"/>
            </a:pPr>
            <a:r>
              <a:rPr lang="en" sz="1100">
                <a:solidFill>
                  <a:schemeClr val="dk2"/>
                </a:solidFill>
                <a:latin typeface="Google Sans"/>
                <a:ea typeface="Google Sans"/>
                <a:cs typeface="Google Sans"/>
                <a:sym typeface="Google Sans"/>
              </a:rPr>
              <a:t>Determine the any usual data point that could pose a problem for future analysis in the taxi fares prediction.</a:t>
            </a:r>
            <a:endParaRPr sz="1100">
              <a:solidFill>
                <a:schemeClr val="dk2"/>
              </a:solidFill>
              <a:latin typeface="Google Sans"/>
              <a:ea typeface="Google Sans"/>
              <a:cs typeface="Google Sans"/>
              <a:sym typeface="Google Sans"/>
            </a:endParaRPr>
          </a:p>
          <a:p>
            <a:pPr indent="-298450" lvl="0" marL="457200" rtl="0" algn="just">
              <a:lnSpc>
                <a:spcPct val="150000"/>
              </a:lnSpc>
              <a:spcBef>
                <a:spcPts val="0"/>
              </a:spcBef>
              <a:spcAft>
                <a:spcPts val="0"/>
              </a:spcAft>
              <a:buClr>
                <a:schemeClr val="dk2"/>
              </a:buClr>
              <a:buSzPts val="1100"/>
              <a:buFont typeface="Google Sans"/>
              <a:buChar char="●"/>
            </a:pPr>
            <a:r>
              <a:rPr lang="en" sz="1100">
                <a:solidFill>
                  <a:schemeClr val="dk2"/>
                </a:solidFill>
                <a:latin typeface="Google Sans"/>
                <a:ea typeface="Google Sans"/>
                <a:cs typeface="Google Sans"/>
                <a:sym typeface="Google Sans"/>
              </a:rPr>
              <a:t>Determine the variables that have impact on the taxi fare prediction.</a:t>
            </a:r>
            <a:endParaRPr sz="1100">
              <a:solidFill>
                <a:schemeClr val="dk2"/>
              </a:solidFill>
              <a:latin typeface="Google Sans"/>
              <a:ea typeface="Google Sans"/>
              <a:cs typeface="Google Sans"/>
              <a:sym typeface="Google Sans"/>
            </a:endParaRPr>
          </a:p>
          <a:p>
            <a:pPr indent="-298450" lvl="0" marL="457200" rtl="0" algn="just">
              <a:lnSpc>
                <a:spcPct val="150000"/>
              </a:lnSpc>
              <a:spcBef>
                <a:spcPts val="0"/>
              </a:spcBef>
              <a:spcAft>
                <a:spcPts val="0"/>
              </a:spcAft>
              <a:buClr>
                <a:schemeClr val="dk2"/>
              </a:buClr>
              <a:buSzPts val="1100"/>
              <a:buFont typeface="Google Sans"/>
              <a:buChar char="●"/>
            </a:pPr>
            <a:r>
              <a:rPr lang="en" sz="1100">
                <a:solidFill>
                  <a:schemeClr val="dk2"/>
                </a:solidFill>
                <a:latin typeface="Google Sans"/>
                <a:ea typeface="Google Sans"/>
                <a:cs typeface="Google Sans"/>
                <a:sym typeface="Google Sans"/>
              </a:rPr>
              <a:t>Consider the most relevant variables for the running regression and statistical analysis.</a:t>
            </a:r>
            <a:endParaRPr sz="1100">
              <a:solidFill>
                <a:schemeClr val="dk2"/>
              </a:solidFill>
              <a:latin typeface="Google Sans"/>
              <a:ea typeface="Google Sans"/>
              <a:cs typeface="Google Sans"/>
              <a:sym typeface="Google Sans"/>
            </a:endParaRPr>
          </a:p>
        </p:txBody>
      </p:sp>
      <p:sp>
        <p:nvSpPr>
          <p:cNvPr id="423" name="Google Shape;423;p16"/>
          <p:cNvSpPr txBox="1"/>
          <p:nvPr/>
        </p:nvSpPr>
        <p:spPr>
          <a:xfrm>
            <a:off x="3389675" y="6256050"/>
            <a:ext cx="4074300" cy="800400"/>
          </a:xfrm>
          <a:prstGeom prst="rect">
            <a:avLst/>
          </a:prstGeom>
          <a:noFill/>
          <a:ln>
            <a:noFill/>
          </a:ln>
        </p:spPr>
        <p:txBody>
          <a:bodyPr anchorCtr="0" anchor="t" bIns="91425" lIns="91425" spcFirstLastPara="1" rIns="91425" wrap="square" tIns="91425">
            <a:spAutoFit/>
          </a:bodyPr>
          <a:lstStyle/>
          <a:p>
            <a:pPr indent="0" lvl="0" marL="0" rtl="0" algn="just">
              <a:lnSpc>
                <a:spcPct val="150000"/>
              </a:lnSpc>
              <a:spcBef>
                <a:spcPts val="0"/>
              </a:spcBef>
              <a:spcAft>
                <a:spcPts val="0"/>
              </a:spcAft>
              <a:buNone/>
            </a:pPr>
            <a:r>
              <a:rPr lang="en" sz="1000">
                <a:solidFill>
                  <a:schemeClr val="dk2"/>
                </a:solidFill>
                <a:latin typeface="Google Sans"/>
                <a:ea typeface="Google Sans"/>
                <a:cs typeface="Google Sans"/>
                <a:sym typeface="Google Sans"/>
              </a:rPr>
              <a:t>As a result of EDA by Automatidata data team, trip distance and total amount could be considered as key variables to depict the taxi fares. The scatter plot shows the relationships of these two variables.</a:t>
            </a:r>
            <a:endParaRPr sz="1000">
              <a:solidFill>
                <a:schemeClr val="dk2"/>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